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7" r:id="rId5"/>
    <p:sldId id="271" r:id="rId6"/>
    <p:sldId id="265" r:id="rId7"/>
    <p:sldId id="266" r:id="rId8"/>
    <p:sldId id="276" r:id="rId9"/>
    <p:sldId id="278" r:id="rId10"/>
    <p:sldId id="277" r:id="rId11"/>
    <p:sldId id="282" r:id="rId12"/>
    <p:sldId id="281" r:id="rId13"/>
    <p:sldId id="283" r:id="rId14"/>
  </p:sldIdLst>
  <p:sldSz cx="12192000" cy="6858000"/>
  <p:notesSz cx="6858000" cy="9144000"/>
  <p:defaultTextStyle>
    <a:defPPr rtl="0"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288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glav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3DCC97-0910-4986-87E8-B50CAA379DA0}" type="datetime1">
              <a:rPr lang="sl-SI" smtClean="0"/>
              <a:t>28. 09. 2023</a:t>
            </a:fld>
            <a:endParaRPr lang="sl-SI" dirty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glav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l-SI" noProof="0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A9526EF-120C-4A81-82CD-BD626D731E77}" type="datetime1">
              <a:rPr lang="sl-SI" noProof="0" smtClean="0"/>
              <a:t>28. 09. 2023</a:t>
            </a:fld>
            <a:endParaRPr lang="sl-SI" noProof="0" dirty="0"/>
          </a:p>
        </p:txBody>
      </p:sp>
      <p:sp>
        <p:nvSpPr>
          <p:cNvPr id="4" name="Označba mesta za sliko diapoz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l-SI" noProof="0" dirty="0"/>
          </a:p>
        </p:txBody>
      </p:sp>
      <p:sp>
        <p:nvSpPr>
          <p:cNvPr id="5" name="Označba mesta za opomb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l-SI" noProof="0" dirty="0" smtClean="0"/>
              <a:t>Uredite sloge besedila matrice</a:t>
            </a:r>
          </a:p>
          <a:p>
            <a:pPr lvl="1" rtl="0"/>
            <a:r>
              <a:rPr lang="sl-SI" noProof="0" dirty="0" smtClean="0"/>
              <a:t>Druga raven</a:t>
            </a:r>
          </a:p>
          <a:p>
            <a:pPr lvl="2" rtl="0"/>
            <a:r>
              <a:rPr lang="sl-SI" noProof="0" dirty="0" smtClean="0"/>
              <a:t>Tretja raven</a:t>
            </a:r>
          </a:p>
          <a:p>
            <a:pPr lvl="3" rtl="0"/>
            <a:r>
              <a:rPr lang="sl-SI" noProof="0" dirty="0" smtClean="0"/>
              <a:t>Četrta raven</a:t>
            </a:r>
          </a:p>
          <a:p>
            <a:pPr lvl="4" rtl="0"/>
            <a:r>
              <a:rPr lang="sl-SI" noProof="0" dirty="0" smtClean="0"/>
              <a:t>Peta raven</a:t>
            </a:r>
            <a:endParaRPr lang="sl-SI" noProof="0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l-SI" noProof="0" dirty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534C2EF-8A97-4DAF-B099-E567883644D6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sl-SI" noProof="0" smtClean="0"/>
              <a:t>1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932290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sl-SI" smtClean="0"/>
              <a:t>2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41483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sl-SI" dirty="0" smtClean="0"/>
              <a:t>OPOMBA: Če želite spremeniti sliko na tem diapozitivu, jo izberite in izbrišite. Nato kliknite ikono za vstavljanje slike v označbi mesta, da vstavite svojo sliko.</a:t>
            </a: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sl-SI" smtClean="0"/>
              <a:t>3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86014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sl-SI" dirty="0" smtClean="0"/>
              <a:t>OPOMBA: Če želite spremeniti sliko na tem diapozitivu, jo izberite in izbrišite. Nato kliknite ikono za vstavljanje slike v označbi mesta, da vstavite svojo sliko.</a:t>
            </a: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sl-SI" smtClean="0"/>
              <a:t>4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27004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 hasCustomPrompt="1"/>
          </p:nvPr>
        </p:nvSpPr>
        <p:spPr>
          <a:xfrm>
            <a:off x="838200" y="533400"/>
            <a:ext cx="8458200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l-SI" smtClean="0"/>
              <a:t>Kliknite, da uredite slog podnaslova matrice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ve sliki z nap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 rtl="0"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7" name="Prostoročno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" name="Označba mesta za sliko 14" descr="Prazna označba mesta za dodajanje slike. Kliknite označbo mesta in izberite sliko, ki jo želite dodati.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17" name="Označba mesta za besedilo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 rtlCol="0">
            <a:normAutofit/>
          </a:bodyPr>
          <a:lstStyle>
            <a:lvl1pPr marL="0" indent="0" rtl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8" name="Prostoročno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9" name="Označba mesta za sliko 18" descr="Prazna označba mesta za dodajanje slike. Kliknite označbo mesta in izberite sliko, ki jo želite dodati.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20" name="Označba mesta za besedilo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 rtlCol="0">
            <a:normAutofit/>
          </a:bodyPr>
          <a:lstStyle>
            <a:lvl1pPr marL="0" indent="0" rtl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i slike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 rtl="0"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7" name="Prostoročno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" name="Označba mesta za sliko 14" descr="Prazna označba mesta za dodajanje slike. Kliknite označbo mesta in izberite sliko, ki jo želite dodati.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18" name="Prostoročno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9" name="Označba mesta za sliko 18" descr="Prazna označba mesta za dodajanje slike. Kliknite označbo mesta in izberite sliko, ki jo želite dodati.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12" name="Prostoročno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3" name="Označba mesta za sliko 12" descr="Prazna označba mesta za dodajanje slike. Kliknite označbo mesta in izberite sliko, ki jo želite dodati.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17" name="Označba mesta za besedilo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 rtl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et sl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 rtl="0"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8" name="Prostoročno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9" name="Označba mesta za sliko 8" descr="Prazna označba mesta za dodajanje slike. Kliknite označbo mesta in izberite sliko, ki jo želite dodati.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10" name="Prostoročno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1" name="Označba mesta za sliko 10" descr="Prazna označba mesta za dodajanje slike. Kliknite označbo mesta in izberite sliko, ki jo želite dodati.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12" name="Prostoročno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3" name="Označba mesta za sliko 12" descr="Prazna označba mesta za dodajanje slike. Kliknite označbo mesta in izberite sliko, ki jo želite dodati.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14" name="Prostoročno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" name="Označba mesta za sliko 14" descr="Prazna označba mesta za dodajanje slike. Kliknite označbo mesta in izberite sliko, ki jo želite dodati.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20" name="Prostoročno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1" name="Označba mesta za sliko 20" descr="Prazna označba mesta za dodajanje slike. Kliknite označbo mesta in izberite sliko, ki jo želite dodati.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sl-SI" smtClean="0"/>
              <a:t>Kliknite ikono, če želite dodati sliko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noProof="0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 smtClean="0"/>
              <a:t>Dodajte nogo</a:t>
            </a:r>
            <a:endParaRPr lang="sl-SI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81FD5C4-5BF7-4B24-A6BD-85CD83C056E0}" type="datetime1">
              <a:rPr lang="sl-SI" smtClean="0"/>
              <a:t>28. 09. 2023</a:t>
            </a:fld>
            <a:endParaRPr lang="sl-SI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en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en naslov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365125"/>
            <a:ext cx="1828799" cy="49403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noProof="0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 smtClean="0"/>
              <a:t>Dodajte nogo</a:t>
            </a:r>
            <a:endParaRPr lang="sl-SI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595ADD2-58F1-40C8-B572-9C066F81DF14}" type="datetime1">
              <a:rPr lang="sl-SI" smtClean="0"/>
              <a:t>28. 09. 2023</a:t>
            </a:fld>
            <a:endParaRPr lang="sl-SI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 smtClean="0"/>
              <a:t>Dodajte nogo</a:t>
            </a:r>
            <a:endParaRPr lang="sl-SI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64FA532-C4A4-450B-B498-3EA2F8C21E68}" type="datetime1">
              <a:rPr lang="sl-SI" smtClean="0"/>
              <a:t>28. 09. 2023</a:t>
            </a:fld>
            <a:endParaRPr lang="sl-SI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3352800" y="533400"/>
            <a:ext cx="7315200" cy="1828800"/>
          </a:xfrm>
        </p:spPr>
        <p:txBody>
          <a:bodyPr rtlCol="0" anchor="b">
            <a:normAutofit/>
          </a:bodyPr>
          <a:lstStyle>
            <a:lvl1pPr rtl="0">
              <a:defRPr sz="4400"/>
            </a:lvl1pPr>
          </a:lstStyle>
          <a:p>
            <a:pPr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>
            <a:lvl1pPr rtl="0">
              <a:defRPr/>
            </a:lvl1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noProof="0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 smtClean="0"/>
              <a:t>Dodajte nogo</a:t>
            </a:r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6EB7D1B-1FBC-412A-B8F8-76AFD8A090EE}" type="datetime1">
              <a:rPr lang="sl-SI" smtClean="0"/>
              <a:t>28. 09. 2023</a:t>
            </a:fld>
            <a:endParaRPr lang="sl-SI" dirty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>
            <a:lvl1pPr rtl="0">
              <a:defRPr/>
            </a:lvl1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noProof="0" dirty="0"/>
          </a:p>
        </p:txBody>
      </p:sp>
      <p:sp>
        <p:nvSpPr>
          <p:cNvPr id="5" name="Označba mesta za besedilo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>
            <a:lvl1pPr rtl="0">
              <a:defRPr/>
            </a:lvl1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noProof="0" dirty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 smtClean="0"/>
              <a:t>Dodajte nogo</a:t>
            </a:r>
            <a:endParaRPr lang="sl-SI" noProof="0" dirty="0"/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156A329-EB4A-45C1-9BF8-FF92C6C71C80}" type="datetime1">
              <a:rPr lang="sl-SI" noProof="0" smtClean="0"/>
              <a:t>28. 09. 2023</a:t>
            </a:fld>
            <a:endParaRPr lang="sl-SI" noProof="0" dirty="0"/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 smtClean="0"/>
              <a:t>Dodajte nogo</a:t>
            </a:r>
            <a:endParaRPr lang="sl-SI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A3F082-31CB-4A76-BC38-31ED86CB083F}" type="datetime1">
              <a:rPr lang="sl-SI" smtClean="0"/>
              <a:t>28. 09. 2023</a:t>
            </a:fld>
            <a:endParaRPr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 smtClean="0"/>
              <a:t>Dodajte nogo</a:t>
            </a:r>
            <a:endParaRPr lang="sl-SI" dirty="0"/>
          </a:p>
        </p:txBody>
      </p:sp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C9A122-44B6-4C96-8625-46C7EFBCC773}" type="datetime1">
              <a:rPr lang="sl-SI" smtClean="0"/>
              <a:t>28. 09. 2023</a:t>
            </a:fld>
            <a:endParaRPr lang="sl-SI" dirty="0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noProof="0" dirty="0"/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 smtClean="0"/>
              <a:t>Dodajte nogo</a:t>
            </a:r>
            <a:endParaRPr lang="sl-SI" noProof="0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EC91ACE-B733-45A9-A129-5282C86176FD}" type="datetime1">
              <a:rPr lang="sl-SI" noProof="0" smtClean="0"/>
              <a:t>28. 09. 2023</a:t>
            </a:fld>
            <a:endParaRPr lang="sl-SI" noProof="0" dirty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ročno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12" name="Označba mesta za sliko 11" descr="Prazna označba mesta za dodajanje slike. Kliknite označbo mesta in izberite sliko, ki jo želite dodati.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 smtClean="0"/>
              <a:t>Dodajte nogo</a:t>
            </a:r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440745-BD35-4B97-AB0A-AC05DD6FCCFA}" type="datetime1">
              <a:rPr lang="sl-SI" smtClean="0"/>
              <a:t>28. 09. 2023</a:t>
            </a:fld>
            <a:endParaRPr lang="sl-SI" dirty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dirty="0" smtClean="0"/>
              <a:t>Uredite sloge besedila matrice</a:t>
            </a:r>
          </a:p>
          <a:p>
            <a:pPr lvl="1" rtl="0"/>
            <a:r>
              <a:rPr lang="sl-SI" noProof="0" dirty="0" smtClean="0"/>
              <a:t>Druga raven</a:t>
            </a:r>
          </a:p>
          <a:p>
            <a:pPr lvl="2" rtl="0"/>
            <a:r>
              <a:rPr lang="sl-SI" noProof="0" dirty="0" smtClean="0"/>
              <a:t>Tretja raven</a:t>
            </a:r>
          </a:p>
          <a:p>
            <a:pPr lvl="3" rtl="0"/>
            <a:r>
              <a:rPr lang="sl-SI" noProof="0" dirty="0" smtClean="0"/>
              <a:t>Četrta raven</a:t>
            </a:r>
          </a:p>
          <a:p>
            <a:pPr lvl="4" rtl="0"/>
            <a:r>
              <a:rPr lang="sl-SI" noProof="0" dirty="0" smtClean="0"/>
              <a:t>Peta raven</a:t>
            </a:r>
            <a:endParaRPr lang="sl-SI" noProof="0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sl-SI" dirty="0" smtClean="0"/>
              <a:t>Dodajte nogo</a:t>
            </a:r>
            <a:endParaRPr lang="sl-SI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B8F26A91-451C-46F4-8AA6-67A3B48251F9}" type="datetime1">
              <a:rPr lang="sl-SI" smtClean="0"/>
              <a:t>28. 09. 2023</a:t>
            </a:fld>
            <a:endParaRPr lang="sl-SI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89D71E3-7D81-4C24-B9D8-6B108755C64C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cilnice.arnes.si/mod/hvp/view.php?id=531212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365.rtvslo.si/arhiv/slovenski-filmi-video-na-zahtevo/174929775" TargetMode="External"/><Relationship Id="rId2" Type="http://schemas.openxmlformats.org/officeDocument/2006/relationships/hyperlink" Target="https://ucilnice.arnes.si/mod/quiz/view.php?id=5144063" TargetMode="Externa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239416"/>
          </a:xfrm>
        </p:spPr>
        <p:txBody>
          <a:bodyPr rtlCol="0"/>
          <a:lstStyle/>
          <a:p>
            <a:pPr algn="ctr" rtl="0"/>
            <a:r>
              <a:rPr lang="sl-SI" dirty="0" smtClean="0"/>
              <a:t>„KNJIGA JE KRALJICA“ 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838200" y="2466666"/>
            <a:ext cx="4897760" cy="886134"/>
          </a:xfrm>
        </p:spPr>
        <p:txBody>
          <a:bodyPr rtlCol="0"/>
          <a:lstStyle/>
          <a:p>
            <a:pPr algn="ctr"/>
            <a:r>
              <a:rPr lang="sl-SI" dirty="0" smtClean="0"/>
              <a:t>Kulturni </a:t>
            </a:r>
            <a:r>
              <a:rPr lang="sl-SI" dirty="0"/>
              <a:t>dan </a:t>
            </a:r>
            <a:r>
              <a:rPr lang="sl-SI" dirty="0" smtClean="0"/>
              <a:t>4. in 5. razred</a:t>
            </a:r>
          </a:p>
          <a:p>
            <a:pPr algn="ctr"/>
            <a:r>
              <a:rPr lang="sl-SI" sz="2000" dirty="0" smtClean="0"/>
              <a:t>4. Oktober 2023</a:t>
            </a:r>
            <a:endParaRPr lang="sl-SI" sz="2000" dirty="0"/>
          </a:p>
          <a:p>
            <a:pPr rtl="0"/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4079776" y="4509120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Organizatorica: knjižničarka Lidija Mazgan</a:t>
            </a:r>
            <a:endParaRPr lang="sl-SI" dirty="0"/>
          </a:p>
        </p:txBody>
      </p:sp>
      <p:sp>
        <p:nvSpPr>
          <p:cNvPr id="6" name="Diagram poteka: preluknjan trak 5"/>
          <p:cNvSpPr/>
          <p:nvPr/>
        </p:nvSpPr>
        <p:spPr>
          <a:xfrm>
            <a:off x="5879976" y="2132856"/>
            <a:ext cx="3096344" cy="187220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b="1" i="1" dirty="0"/>
              <a:t>“Branje je za mišljenje kot telovadba za telo</a:t>
            </a:r>
            <a:r>
              <a:rPr lang="pl-PL" b="1" dirty="0"/>
              <a:t>.” </a:t>
            </a:r>
            <a:endParaRPr lang="pl-PL" dirty="0"/>
          </a:p>
          <a:p>
            <a:r>
              <a:rPr lang="sl-SI" dirty="0"/>
              <a:t>Richard </a:t>
            </a:r>
            <a:r>
              <a:rPr lang="sl-SI" dirty="0" err="1" smtClean="0"/>
              <a:t>Steele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Igra: Ko </a:t>
            </a:r>
            <a:r>
              <a:rPr lang="sl-SI" dirty="0" smtClean="0"/>
              <a:t>besede oživijo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b="1" dirty="0"/>
              <a:t>Navodila za delo:</a:t>
            </a:r>
            <a:endParaRPr lang="sl-SI" dirty="0"/>
          </a:p>
          <a:p>
            <a:r>
              <a:rPr lang="pl-PL" dirty="0" smtClean="0"/>
              <a:t>učenci </a:t>
            </a:r>
            <a:r>
              <a:rPr lang="pl-PL" dirty="0"/>
              <a:t>dobijo kratek odlomek znane zgodbe,</a:t>
            </a:r>
          </a:p>
          <a:p>
            <a:r>
              <a:rPr lang="sl-SI" dirty="0" smtClean="0"/>
              <a:t>odlomek </a:t>
            </a:r>
            <a:r>
              <a:rPr lang="sl-SI" dirty="0"/>
              <a:t>preberejo in ga poskusijo prikazati z izraznim plesom, </a:t>
            </a:r>
          </a:p>
          <a:p>
            <a:r>
              <a:rPr lang="pl-PL" dirty="0" smtClean="0"/>
              <a:t>ostali </a:t>
            </a:r>
            <a:r>
              <a:rPr lang="pl-PL" dirty="0"/>
              <a:t>učenci po koncu nastopa ugotovijo naslov knjige, iz katere je odlomek.</a:t>
            </a:r>
          </a:p>
          <a:p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b="1" dirty="0"/>
              <a:t>Kaj potrebujemo:</a:t>
            </a:r>
            <a:endParaRPr lang="sl-SI" dirty="0"/>
          </a:p>
          <a:p>
            <a:r>
              <a:rPr lang="sl-SI" dirty="0" smtClean="0"/>
              <a:t>odlomke </a:t>
            </a:r>
            <a:r>
              <a:rPr lang="sl-SI" dirty="0"/>
              <a:t>znanih zgodb.</a:t>
            </a:r>
          </a:p>
          <a:p>
            <a:pPr marL="0" indent="0">
              <a:buNone/>
            </a:pPr>
            <a:r>
              <a:rPr lang="sl-SI" b="1" dirty="0"/>
              <a:t>Primeri drugih nalog: </a:t>
            </a:r>
            <a:endParaRPr lang="sl-SI" dirty="0"/>
          </a:p>
          <a:p>
            <a:r>
              <a:rPr lang="sl-SI" dirty="0" smtClean="0"/>
              <a:t>nastop </a:t>
            </a:r>
            <a:r>
              <a:rPr lang="sl-SI" dirty="0"/>
              <a:t>lahko otežimo s športnim rekvizitom,</a:t>
            </a:r>
          </a:p>
          <a:p>
            <a:r>
              <a:rPr lang="sl-SI" dirty="0" smtClean="0"/>
              <a:t>časovno </a:t>
            </a:r>
            <a:r>
              <a:rPr lang="sl-SI" dirty="0"/>
              <a:t>ga omejimo.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8019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dirty="0" smtClean="0"/>
              <a:t>Pogovor</a:t>
            </a:r>
            <a:endParaRPr lang="sl-SI" dirty="0"/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r>
              <a:rPr lang="sl-SI" dirty="0"/>
              <a:t>o branju</a:t>
            </a:r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92500"/>
          </a:bodyPr>
          <a:lstStyle/>
          <a:p>
            <a:r>
              <a:rPr lang="sl-SI" dirty="0" smtClean="0"/>
              <a:t>Zakaj misliš, je knjiga KRALJICA?</a:t>
            </a:r>
          </a:p>
          <a:p>
            <a:r>
              <a:rPr lang="sl-SI" dirty="0" smtClean="0"/>
              <a:t>Kakšne </a:t>
            </a:r>
            <a:r>
              <a:rPr lang="sl-SI" dirty="0"/>
              <a:t>knjige najraje bereš? </a:t>
            </a:r>
            <a:r>
              <a:rPr lang="sl-SI" dirty="0" smtClean="0"/>
              <a:t>(leposlovne, </a:t>
            </a:r>
            <a:r>
              <a:rPr lang="sl-SI" dirty="0"/>
              <a:t>poučne</a:t>
            </a:r>
            <a:r>
              <a:rPr lang="sl-SI" dirty="0" smtClean="0"/>
              <a:t>)</a:t>
            </a:r>
          </a:p>
          <a:p>
            <a:r>
              <a:rPr lang="sl-SI" dirty="0" smtClean="0"/>
              <a:t>Kje najdeš prostor za branje?</a:t>
            </a:r>
          </a:p>
          <a:p>
            <a:r>
              <a:rPr lang="sl-SI" dirty="0" smtClean="0"/>
              <a:t>Kdaj bereš?</a:t>
            </a:r>
          </a:p>
          <a:p>
            <a:r>
              <a:rPr lang="sl-SI" dirty="0" smtClean="0"/>
              <a:t>Ali se o knjigi tudi s kom pogovarjaš?</a:t>
            </a:r>
            <a:endParaRPr lang="sl-SI" dirty="0"/>
          </a:p>
          <a:p>
            <a:pPr rtl="0"/>
            <a:endParaRPr lang="sl-SI" dirty="0"/>
          </a:p>
        </p:txBody>
      </p:sp>
      <p:sp>
        <p:nvSpPr>
          <p:cNvPr id="5" name="Označba mesta za besedilo 4"/>
          <p:cNvSpPr>
            <a:spLocks noGrp="1"/>
          </p:cNvSpPr>
          <p:nvPr>
            <p:ph type="body" sz="quarter" idx="3"/>
          </p:nvPr>
        </p:nvSpPr>
        <p:spPr>
          <a:xfrm>
            <a:off x="6528048" y="842432"/>
            <a:ext cx="4389120" cy="795867"/>
          </a:xfrm>
        </p:spPr>
        <p:txBody>
          <a:bodyPr rtlCol="0"/>
          <a:lstStyle/>
          <a:p>
            <a:pPr rtl="0"/>
            <a:r>
              <a:rPr lang="sl-SI" dirty="0"/>
              <a:t>o</a:t>
            </a:r>
            <a:r>
              <a:rPr lang="sl-SI" dirty="0" smtClean="0"/>
              <a:t> obisku gosta in o obnašanju</a:t>
            </a:r>
            <a:endParaRPr lang="sl-SI" dirty="0"/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/>
          </p:nvPr>
        </p:nvSpPr>
        <p:spPr>
          <a:xfrm>
            <a:off x="6096000" y="1828800"/>
            <a:ext cx="4572000" cy="3471334"/>
          </a:xfrm>
        </p:spPr>
        <p:txBody>
          <a:bodyPr rtlCol="0">
            <a:normAutofit fontScale="92500" lnSpcReduction="20000"/>
          </a:bodyPr>
          <a:lstStyle/>
          <a:p>
            <a:pPr rtl="0"/>
            <a:r>
              <a:rPr lang="sl-SI" dirty="0" smtClean="0"/>
              <a:t>v stari telovadnici ob 9.10 gost Primož Suhodolčan (prideš nekoliko prej),</a:t>
            </a:r>
          </a:p>
          <a:p>
            <a:pPr rtl="0"/>
            <a:r>
              <a:rPr lang="sl-SI" dirty="0" smtClean="0"/>
              <a:t>sedeš na pripravljeni prostor in tiho poslušaš,</a:t>
            </a:r>
          </a:p>
          <a:p>
            <a:pPr rtl="0"/>
            <a:r>
              <a:rPr lang="sl-SI" dirty="0" smtClean="0"/>
              <a:t>med nastopom se ne pogovarjaš s sošolci, ne menjavaš prostora,</a:t>
            </a:r>
          </a:p>
          <a:p>
            <a:pPr rtl="0"/>
            <a:r>
              <a:rPr lang="sl-SI" dirty="0"/>
              <a:t>z</a:t>
            </a:r>
            <a:r>
              <a:rPr lang="sl-SI" dirty="0" smtClean="0"/>
              <a:t>aploskaš, kadar je potrebno: npr. ko nekdo vstopi na oder ali zaključi nastop,</a:t>
            </a:r>
          </a:p>
          <a:p>
            <a:pPr rtl="0"/>
            <a:r>
              <a:rPr lang="sl-SI" dirty="0"/>
              <a:t>s</a:t>
            </a:r>
            <a:r>
              <a:rPr lang="sl-SI" dirty="0" smtClean="0"/>
              <a:t>odeluješ z gostom (vnaprej pripraviš vprašanje zanj).</a:t>
            </a:r>
          </a:p>
          <a:p>
            <a:pPr marL="0" indent="0" rtl="0">
              <a:buNone/>
            </a:pPr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145773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sl-SI" dirty="0"/>
              <a:t>Primož </a:t>
            </a:r>
            <a:r>
              <a:rPr lang="sl-SI" dirty="0" smtClean="0"/>
              <a:t>Suhodolčan – naš današnji gost</a:t>
            </a:r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  <p:sp>
        <p:nvSpPr>
          <p:cNvPr id="3" name="Označba mesta za besedilo 2"/>
          <p:cNvSpPr>
            <a:spLocks noGrp="1"/>
          </p:cNvSpPr>
          <p:nvPr>
            <p:ph type="body" sz="half" idx="2"/>
          </p:nvPr>
        </p:nvSpPr>
        <p:spPr>
          <a:xfrm>
            <a:off x="6384032" y="1052736"/>
            <a:ext cx="5112568" cy="4104456"/>
          </a:xfrm>
        </p:spPr>
        <p:txBody>
          <a:bodyPr rtlCol="0">
            <a:normAutofit fontScale="85000" lnSpcReduction="20000"/>
          </a:bodyPr>
          <a:lstStyle/>
          <a:p>
            <a:pPr marL="285750" indent="-285750">
              <a:buFontTx/>
              <a:buChar char="-"/>
            </a:pPr>
            <a:r>
              <a:rPr lang="sl-SI" dirty="0" smtClean="0"/>
              <a:t>sodoben </a:t>
            </a:r>
            <a:r>
              <a:rPr lang="sl-SI" dirty="0"/>
              <a:t>otroški in mladinski </a:t>
            </a:r>
            <a:r>
              <a:rPr lang="sl-SI" dirty="0" smtClean="0"/>
              <a:t>pisatelj,</a:t>
            </a:r>
          </a:p>
          <a:p>
            <a:pPr marL="285750" indent="-285750">
              <a:buFontTx/>
              <a:buChar char="-"/>
            </a:pPr>
            <a:r>
              <a:rPr lang="pl-PL" dirty="0" smtClean="0"/>
              <a:t>rojen 23</a:t>
            </a:r>
            <a:r>
              <a:rPr lang="pl-PL" dirty="0"/>
              <a:t>. maja 1959 v Črni na Koroškem</a:t>
            </a:r>
            <a:r>
              <a:rPr lang="pl-PL" dirty="0" smtClean="0"/>
              <a:t>, 64 let,</a:t>
            </a:r>
          </a:p>
          <a:p>
            <a:pPr marL="285750" indent="-285750">
              <a:buFontTx/>
              <a:buChar char="-"/>
            </a:pPr>
            <a:r>
              <a:rPr lang="pl-PL" dirty="0" smtClean="0"/>
              <a:t>mama Marija in oče Leopold Suhodolčan (pisatelj) – spomni se njegovih knjig Piko Dinozaver, Krojaček Hlaček, Kuža Luža, Cepecepetavček, Peter Nos itd.,</a:t>
            </a:r>
          </a:p>
          <a:p>
            <a:pPr marL="285750" indent="-285750">
              <a:buFontTx/>
              <a:buChar char="-"/>
            </a:pPr>
            <a:r>
              <a:rPr lang="sl-SI" dirty="0"/>
              <a:t>Osnovno šolo je obiskoval na Prevaljah. Gimnazijo je obiskoval na </a:t>
            </a:r>
            <a:r>
              <a:rPr lang="sl-SI" dirty="0" smtClean="0"/>
              <a:t>Ravnah na Koroškem</a:t>
            </a:r>
            <a:r>
              <a:rPr lang="sl-SI" dirty="0"/>
              <a:t> in maturiral leta 1977.</a:t>
            </a:r>
            <a:endParaRPr lang="pl-PL" dirty="0" smtClean="0"/>
          </a:p>
          <a:p>
            <a:pPr marL="285750" indent="-285750">
              <a:buFontTx/>
              <a:buChar char="-"/>
            </a:pPr>
            <a:r>
              <a:rPr lang="pl-PL" dirty="0" smtClean="0"/>
              <a:t>humoren slog pisanja, nadaljeval delo očeta (Peter Nos, Naočnik in Očalnik)</a:t>
            </a:r>
          </a:p>
          <a:p>
            <a:pPr marL="285750" indent="-285750">
              <a:buFontTx/>
              <a:buChar char="-"/>
            </a:pPr>
            <a:r>
              <a:rPr lang="pl-PL" dirty="0" smtClean="0"/>
              <a:t>zbirka slikanic Peter Nos, </a:t>
            </a:r>
          </a:p>
          <a:p>
            <a:pPr marL="285750" indent="-285750">
              <a:buFontTx/>
              <a:buChar char="-"/>
            </a:pPr>
            <a:r>
              <a:rPr lang="pl-PL" dirty="0" smtClean="0"/>
              <a:t>zbirki Živalske novice, Pozor pravljice - nagrado</a:t>
            </a:r>
            <a:r>
              <a:rPr lang="pl-PL" dirty="0"/>
              <a:t> </a:t>
            </a:r>
            <a:r>
              <a:rPr lang="pl-PL" dirty="0" smtClean="0"/>
              <a:t>Moja najljubša knjiga</a:t>
            </a:r>
            <a:r>
              <a:rPr lang="pl-PL" dirty="0"/>
              <a:t> </a:t>
            </a:r>
            <a:r>
              <a:rPr lang="pl-PL" dirty="0" smtClean="0"/>
              <a:t>je dobila </a:t>
            </a:r>
            <a:r>
              <a:rPr lang="pl-PL" dirty="0"/>
              <a:t>trikrat zapored (2009, 2010, 2011</a:t>
            </a:r>
            <a:r>
              <a:rPr lang="pl-PL" dirty="0" smtClean="0"/>
              <a:t>)</a:t>
            </a:r>
            <a:r>
              <a:rPr lang="pl-PL" dirty="0"/>
              <a:t>,</a:t>
            </a:r>
            <a:endParaRPr lang="pl-PL" dirty="0" smtClean="0"/>
          </a:p>
          <a:p>
            <a:pPr marL="285750" indent="-285750">
              <a:buFontTx/>
              <a:buChar char="-"/>
            </a:pPr>
            <a:r>
              <a:rPr lang="sl-SI" dirty="0" smtClean="0"/>
              <a:t>Košarkar naj bo! (tudi film) -  </a:t>
            </a:r>
            <a:r>
              <a:rPr lang="sl-SI" dirty="0"/>
              <a:t>štirikrat zapored dobila </a:t>
            </a:r>
            <a:r>
              <a:rPr lang="sl-SI" dirty="0" err="1" smtClean="0"/>
              <a:t>priznanjeMoja</a:t>
            </a:r>
            <a:r>
              <a:rPr lang="sl-SI" dirty="0" smtClean="0"/>
              <a:t> Najljubša knjiga</a:t>
            </a:r>
            <a:r>
              <a:rPr lang="sl-SI" dirty="0"/>
              <a:t> (1999, 2000, 2001 in 2002)</a:t>
            </a:r>
            <a:r>
              <a:rPr lang="sl-SI" dirty="0" smtClean="0"/>
              <a:t>, Kolesar naj bo!, Ranta vrača udarec!, Ranta in </a:t>
            </a:r>
            <a:r>
              <a:rPr lang="sl-SI" dirty="0" err="1" smtClean="0"/>
              <a:t>Košarkatorji</a:t>
            </a:r>
            <a:r>
              <a:rPr lang="sl-SI" dirty="0" smtClean="0"/>
              <a:t>.</a:t>
            </a:r>
          </a:p>
          <a:p>
            <a:pPr rtl="0"/>
            <a:endParaRPr lang="sl-SI" dirty="0"/>
          </a:p>
        </p:txBody>
      </p:sp>
      <p:pic>
        <p:nvPicPr>
          <p:cNvPr id="1026" name="Picture 2" descr="Primož Suhodolčan – Založba Karantanija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58" b="2375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89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slov 10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dirty="0" smtClean="0"/>
              <a:t>Ogled njegovih književnih del.</a:t>
            </a:r>
            <a:endParaRPr lang="sl-SI" dirty="0"/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quarter" idx="14"/>
          </p:nvPr>
        </p:nvSpPr>
        <p:spPr/>
        <p:txBody>
          <a:bodyPr rtlCol="0">
            <a:normAutofit fontScale="92500" lnSpcReduction="20000"/>
          </a:bodyPr>
          <a:lstStyle/>
          <a:p>
            <a:pPr rtl="0"/>
            <a:r>
              <a:rPr lang="sl-SI" dirty="0" smtClean="0"/>
              <a:t>Šaljive zgodbice o radovednem Petru Nosu</a:t>
            </a:r>
            <a:endParaRPr lang="sl-SI" dirty="0"/>
          </a:p>
        </p:txBody>
      </p:sp>
      <p:sp>
        <p:nvSpPr>
          <p:cNvPr id="5" name="Označba mesta za besedilo 4"/>
          <p:cNvSpPr>
            <a:spLocks noGrp="1"/>
          </p:cNvSpPr>
          <p:nvPr>
            <p:ph type="body" sz="quarter" idx="16"/>
          </p:nvPr>
        </p:nvSpPr>
        <p:spPr/>
        <p:txBody>
          <a:bodyPr rtlCol="0">
            <a:normAutofit fontScale="92500" lnSpcReduction="20000"/>
          </a:bodyPr>
          <a:lstStyle/>
          <a:p>
            <a:pPr rtl="0"/>
            <a:r>
              <a:rPr lang="sl-SI" dirty="0" smtClean="0"/>
              <a:t>Pet pravljic, ki jih pripoveduje Popek</a:t>
            </a:r>
            <a:endParaRPr lang="sl-SI" dirty="0"/>
          </a:p>
        </p:txBody>
      </p:sp>
      <p:pic>
        <p:nvPicPr>
          <p:cNvPr id="10" name="Označba mesta slike 9">
            <a:hlinkClick r:id="rId3"/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 l="1502" r="1502"/>
          <a:stretch>
            <a:fillRect/>
          </a:stretch>
        </p:blipFill>
        <p:spPr>
          <a:xfrm>
            <a:off x="5510268" y="1113022"/>
            <a:ext cx="3638453" cy="3750319"/>
          </a:xfrm>
          <a:prstGeom prst="rect">
            <a:avLst/>
          </a:prstGeom>
        </p:spPr>
      </p:pic>
      <p:pic>
        <p:nvPicPr>
          <p:cNvPr id="2050" name="Picture 2" descr="Peter Nos in strahotepci by Primož Suhodolčan | Goodreads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79" b="13179"/>
          <a:stretch>
            <a:fillRect/>
          </a:stretch>
        </p:blipFill>
        <p:spPr bwMode="auto">
          <a:xfrm>
            <a:off x="1028580" y="1150278"/>
            <a:ext cx="3602308" cy="371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eva puščica 5"/>
          <p:cNvSpPr/>
          <p:nvPr/>
        </p:nvSpPr>
        <p:spPr>
          <a:xfrm>
            <a:off x="8832304" y="2636912"/>
            <a:ext cx="2088232" cy="1296144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Reši zmešnjavo črk!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6444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Reši kviz v spletni učilnici: </a:t>
            </a:r>
            <a:r>
              <a:rPr lang="sl-SI" dirty="0" smtClean="0">
                <a:hlinkClick r:id="rId2"/>
              </a:rPr>
              <a:t>Knjižni kviz P. Suhodolčan</a:t>
            </a:r>
            <a:endParaRPr lang="sl-SI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l-SI" dirty="0" smtClean="0"/>
              <a:t>Posnet je bil tudi </a:t>
            </a:r>
            <a:r>
              <a:rPr lang="sl-SI" dirty="0" smtClean="0">
                <a:hlinkClick r:id="rId3"/>
              </a:rPr>
              <a:t>film</a:t>
            </a:r>
            <a:r>
              <a:rPr lang="sl-SI" dirty="0" smtClean="0"/>
              <a:t> (kratki napovednik).</a:t>
            </a:r>
            <a:endParaRPr lang="sl-SI" dirty="0"/>
          </a:p>
        </p:txBody>
      </p:sp>
      <p:sp>
        <p:nvSpPr>
          <p:cNvPr id="6" name="Označba mesta besedila 5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l-SI" dirty="0" smtClean="0"/>
              <a:t>Glavni junaki: Ranta</a:t>
            </a:r>
            <a:r>
              <a:rPr lang="sl-SI" dirty="0"/>
              <a:t>, </a:t>
            </a:r>
            <a:r>
              <a:rPr lang="sl-SI" dirty="0" err="1"/>
              <a:t>Smodlak</a:t>
            </a:r>
            <a:r>
              <a:rPr lang="sl-SI" dirty="0"/>
              <a:t> in Metka</a:t>
            </a:r>
          </a:p>
          <a:p>
            <a:endParaRPr lang="sl-SI" dirty="0"/>
          </a:p>
        </p:txBody>
      </p:sp>
      <p:pic>
        <p:nvPicPr>
          <p:cNvPr id="1028" name="Picture 4" descr="RANTA VRAČA UDAREC - PRIMOŽ SUHODOLČAN"/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41" b="13841"/>
          <a:stretch>
            <a:fillRect/>
          </a:stretch>
        </p:blipFill>
        <p:spPr bwMode="auto">
          <a:xfrm>
            <a:off x="5735960" y="1268760"/>
            <a:ext cx="3347640" cy="345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OŠARKAR NAJ BO - PRIMOŽ SUHODOLČAN"/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0" t="4552" r="19854" b="3228"/>
          <a:stretch/>
        </p:blipFill>
        <p:spPr bwMode="auto">
          <a:xfrm>
            <a:off x="1559496" y="1043965"/>
            <a:ext cx="2520281" cy="378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34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USTVARJALNE DELAVNICE – 4</a:t>
            </a:r>
            <a:r>
              <a:rPr lang="sl-SI" dirty="0" smtClean="0"/>
              <a:t>. </a:t>
            </a:r>
            <a:r>
              <a:rPr lang="sl-SI" dirty="0"/>
              <a:t>razred</a:t>
            </a:r>
            <a:br>
              <a:rPr lang="sl-SI" dirty="0"/>
            </a:b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224352"/>
            <a:ext cx="5074920" cy="4075993"/>
          </a:xfrm>
        </p:spPr>
        <p:txBody>
          <a:bodyPr>
            <a:normAutofit fontScale="92500" lnSpcReduction="20000"/>
          </a:bodyPr>
          <a:lstStyle/>
          <a:p>
            <a:r>
              <a:rPr lang="sl-SI" dirty="0" smtClean="0"/>
              <a:t>Na </a:t>
            </a:r>
            <a:r>
              <a:rPr lang="sl-SI" dirty="0"/>
              <a:t>glas preberite zgodbico iz zbirke POZOR PRAVLJICE: Pazi, hud planet!</a:t>
            </a:r>
          </a:p>
          <a:p>
            <a:r>
              <a:rPr lang="sl-SI" dirty="0"/>
              <a:t>Skozi pogovor obnovite vsebino.</a:t>
            </a:r>
          </a:p>
          <a:p>
            <a:r>
              <a:rPr lang="sl-SI" dirty="0" smtClean="0"/>
              <a:t>Učenci izdelajo plakat z naslovom PAZI, HUD PLANET!</a:t>
            </a:r>
          </a:p>
          <a:p>
            <a:r>
              <a:rPr lang="sl-SI" dirty="0" smtClean="0"/>
              <a:t>Izmislijo </a:t>
            </a:r>
            <a:r>
              <a:rPr lang="sl-SI" dirty="0"/>
              <a:t>si </a:t>
            </a:r>
            <a:r>
              <a:rPr lang="sl-SI" dirty="0" smtClean="0"/>
              <a:t>svoj planet, ga poimenujejo, narišejo in opišejo, kaj je vse na njem. </a:t>
            </a:r>
          </a:p>
          <a:p>
            <a:r>
              <a:rPr lang="sl-SI" dirty="0" smtClean="0"/>
              <a:t>Zapišejo kdo vlada na tem planetu in kakšni so pogoji, da lahko na njem pristaneš.</a:t>
            </a:r>
          </a:p>
          <a:p>
            <a:pPr marL="0" indent="0">
              <a:buNone/>
            </a:pPr>
            <a:r>
              <a:rPr lang="sl-SI" dirty="0" smtClean="0">
                <a:solidFill>
                  <a:srgbClr val="0070C0"/>
                </a:solidFill>
              </a:rPr>
              <a:t>Material: beli listi A3, barvice/flumastri/voščenke(poljubna tehnika risanja), pisala</a:t>
            </a:r>
            <a:endParaRPr lang="sl-SI" dirty="0">
              <a:solidFill>
                <a:srgbClr val="0070C0"/>
              </a:solidFill>
            </a:endParaRPr>
          </a:p>
        </p:txBody>
      </p:sp>
      <p:pic>
        <p:nvPicPr>
          <p:cNvPr id="2050" name="Picture 2" descr="Primož Suhodolčan: Hud plane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0" y="1224352"/>
            <a:ext cx="2888357" cy="407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57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USTVARJALNE DELAVNICE – 5. razred</a:t>
            </a:r>
            <a:br>
              <a:rPr lang="sl-SI" dirty="0" smtClean="0"/>
            </a:b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551384" y="1124744"/>
            <a:ext cx="5040560" cy="4175601"/>
          </a:xfrm>
        </p:spPr>
        <p:txBody>
          <a:bodyPr>
            <a:normAutofit/>
          </a:bodyPr>
          <a:lstStyle/>
          <a:p>
            <a:r>
              <a:rPr lang="sl-SI" dirty="0" smtClean="0"/>
              <a:t>Na glas preberite zgodbico iz zbirke POZOR PRAVLJICE: Ti kanta požrešna!</a:t>
            </a:r>
          </a:p>
          <a:p>
            <a:r>
              <a:rPr lang="sl-SI" dirty="0" smtClean="0"/>
              <a:t>Skozi pogovor obnovite vsebino.</a:t>
            </a:r>
          </a:p>
          <a:p>
            <a:r>
              <a:rPr lang="sl-SI" dirty="0" smtClean="0"/>
              <a:t>Učenci zapišejo novo pravljico, tako da nekaj besed v tem besedilu zamenjajo z drugimi. Vsaka skupina dobi en del pravljice.</a:t>
            </a:r>
          </a:p>
          <a:p>
            <a:r>
              <a:rPr lang="sl-SI" dirty="0" smtClean="0"/>
              <a:t>Nato na koncu preberete celo spremenjeno pravljico.</a:t>
            </a:r>
          </a:p>
          <a:p>
            <a:pPr marL="0" indent="0">
              <a:buNone/>
            </a:pPr>
            <a:r>
              <a:rPr lang="sl-SI" dirty="0" smtClean="0">
                <a:solidFill>
                  <a:srgbClr val="0070C0"/>
                </a:solidFill>
              </a:rPr>
              <a:t>Material: DL – pravljica po delih (za vsako skupino), pisala, beli listi</a:t>
            </a:r>
          </a:p>
          <a:p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0" t="5243" r="10115" b="3407"/>
          <a:stretch/>
        </p:blipFill>
        <p:spPr>
          <a:xfrm rot="16200000">
            <a:off x="6636059" y="-102462"/>
            <a:ext cx="4176466" cy="626469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0" t="5243" r="10115" b="3407"/>
          <a:stretch/>
        </p:blipFill>
        <p:spPr>
          <a:xfrm rot="16200000">
            <a:off x="6636059" y="-112912"/>
            <a:ext cx="4176466" cy="626469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0" t="5243" r="10115" b="3407"/>
          <a:stretch/>
        </p:blipFill>
        <p:spPr>
          <a:xfrm rot="16200000">
            <a:off x="6793057" y="-76629"/>
            <a:ext cx="4176466" cy="626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05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Črkatlon</a:t>
            </a:r>
            <a:r>
              <a:rPr lang="sl-SI" dirty="0" smtClean="0"/>
              <a:t> – gibalna igra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sl-SI" b="1" dirty="0"/>
              <a:t>Navodila za delo: </a:t>
            </a:r>
            <a:endParaRPr lang="sl-SI" dirty="0"/>
          </a:p>
          <a:p>
            <a:r>
              <a:rPr lang="sl-SI" dirty="0" smtClean="0"/>
              <a:t>učence </a:t>
            </a:r>
            <a:r>
              <a:rPr lang="sl-SI" dirty="0"/>
              <a:t>razdelimo v dve ekipi,</a:t>
            </a:r>
          </a:p>
          <a:p>
            <a:r>
              <a:rPr lang="sl-SI" dirty="0" smtClean="0"/>
              <a:t>vsaka </a:t>
            </a:r>
            <a:r>
              <a:rPr lang="sl-SI" dirty="0"/>
              <a:t>ekipa dobi svojo žogo in meče na svoj koš,</a:t>
            </a:r>
          </a:p>
          <a:p>
            <a:r>
              <a:rPr lang="sl-SI" dirty="0" smtClean="0"/>
              <a:t>tekmovalec </a:t>
            </a:r>
            <a:r>
              <a:rPr lang="sl-SI" dirty="0"/>
              <a:t>vodi žogo do koša in ga poskuša zadeti,</a:t>
            </a:r>
          </a:p>
          <a:p>
            <a:r>
              <a:rPr lang="sl-SI" dirty="0" smtClean="0"/>
              <a:t>po </a:t>
            </a:r>
            <a:r>
              <a:rPr lang="sl-SI" dirty="0"/>
              <a:t>metu (uspešnem ali neuspešnem) vodi žogo nazaj, jo preda naslednjemu,</a:t>
            </a:r>
          </a:p>
          <a:p>
            <a:r>
              <a:rPr lang="sl-SI" dirty="0" smtClean="0"/>
              <a:t>igra </a:t>
            </a:r>
            <a:r>
              <a:rPr lang="sl-SI" dirty="0"/>
              <a:t>traja določen čas,</a:t>
            </a:r>
          </a:p>
          <a:p>
            <a:r>
              <a:rPr lang="sl-SI" dirty="0" smtClean="0"/>
              <a:t>vsak </a:t>
            </a:r>
            <a:r>
              <a:rPr lang="sl-SI" dirty="0"/>
              <a:t>natančen met prinese ekipi točko,</a:t>
            </a:r>
          </a:p>
          <a:p>
            <a:r>
              <a:rPr lang="sl-SI" dirty="0" smtClean="0"/>
              <a:t>toliko </a:t>
            </a:r>
            <a:r>
              <a:rPr lang="sl-SI" dirty="0"/>
              <a:t>točk kot ekipa zbere, toliko črk lahko po izteku časa izžreba,</a:t>
            </a:r>
          </a:p>
          <a:p>
            <a:r>
              <a:rPr lang="sl-SI" dirty="0" smtClean="0"/>
              <a:t>sledi </a:t>
            </a:r>
            <a:r>
              <a:rPr lang="sl-SI" dirty="0"/>
              <a:t>časovno omejeno sestavljanje najdaljše besede iz izžrebanih </a:t>
            </a:r>
            <a:r>
              <a:rPr lang="sl-SI" dirty="0" smtClean="0"/>
              <a:t>črk.</a:t>
            </a:r>
          </a:p>
          <a:p>
            <a:pPr marL="0" indent="0">
              <a:buNone/>
            </a:pPr>
            <a:endParaRPr lang="sl-SI" dirty="0" smtClean="0">
              <a:solidFill>
                <a:srgbClr val="0070C0"/>
              </a:solidFill>
            </a:endParaRPr>
          </a:p>
          <a:p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sl-SI" b="1" dirty="0"/>
              <a:t>Kaj potrebujemo:</a:t>
            </a:r>
            <a:endParaRPr lang="sl-SI" dirty="0"/>
          </a:p>
          <a:p>
            <a:r>
              <a:rPr lang="sl-SI" dirty="0" smtClean="0"/>
              <a:t>žogo</a:t>
            </a:r>
            <a:r>
              <a:rPr lang="sl-SI" dirty="0"/>
              <a:t>,</a:t>
            </a:r>
          </a:p>
          <a:p>
            <a:r>
              <a:rPr lang="sl-SI" dirty="0" smtClean="0"/>
              <a:t>koš</a:t>
            </a:r>
            <a:r>
              <a:rPr lang="sl-SI" dirty="0"/>
              <a:t>,</a:t>
            </a:r>
          </a:p>
          <a:p>
            <a:r>
              <a:rPr lang="sl-SI" dirty="0" smtClean="0"/>
              <a:t>Črke (npr. </a:t>
            </a:r>
            <a:r>
              <a:rPr lang="sl-SI" dirty="0" err="1"/>
              <a:t>S</a:t>
            </a:r>
            <a:r>
              <a:rPr lang="sl-SI" dirty="0" err="1" smtClean="0"/>
              <a:t>crabble</a:t>
            </a:r>
            <a:r>
              <a:rPr lang="sl-SI" dirty="0" smtClean="0"/>
              <a:t>).</a:t>
            </a:r>
            <a:endParaRPr lang="sl-SI" dirty="0"/>
          </a:p>
          <a:p>
            <a:endParaRPr lang="sl-SI" dirty="0"/>
          </a:p>
          <a:p>
            <a:pPr marL="0" indent="0">
              <a:buNone/>
            </a:pPr>
            <a:r>
              <a:rPr lang="sl-SI" b="1" dirty="0"/>
              <a:t>Primeri drugih nalog:</a:t>
            </a:r>
            <a:endParaRPr lang="sl-SI" dirty="0"/>
          </a:p>
          <a:p>
            <a:r>
              <a:rPr lang="sl-SI" dirty="0" smtClean="0"/>
              <a:t>besede </a:t>
            </a:r>
            <a:r>
              <a:rPr lang="sl-SI" dirty="0"/>
              <a:t>lahko določimo glede na témo ali tekst, ki ga morajo prebrati,</a:t>
            </a:r>
          </a:p>
          <a:p>
            <a:r>
              <a:rPr lang="sl-SI" dirty="0" smtClean="0"/>
              <a:t>glede </a:t>
            </a:r>
            <a:r>
              <a:rPr lang="sl-SI" dirty="0"/>
              <a:t>na razdaljo lahko met ovrednotimo z različnim številom točk,</a:t>
            </a:r>
          </a:p>
          <a:p>
            <a:r>
              <a:rPr lang="sl-SI" dirty="0" smtClean="0"/>
              <a:t>otežimo </a:t>
            </a:r>
            <a:r>
              <a:rPr lang="sl-SI" dirty="0"/>
              <a:t>lahko gibalno nalogo.</a:t>
            </a:r>
          </a:p>
          <a:p>
            <a:endParaRPr lang="sl-SI" dirty="0"/>
          </a:p>
          <a:p>
            <a:endParaRPr lang="sl-SI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3719736" y="365126"/>
            <a:ext cx="396044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2400" dirty="0" smtClean="0">
                <a:solidFill>
                  <a:srgbClr val="C00000"/>
                </a:solidFill>
                <a:latin typeface="+mj-lt"/>
              </a:rPr>
              <a:t>IGRE ZA NA KONEC</a:t>
            </a:r>
            <a:endParaRPr lang="sl-SI" sz="24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0682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44624"/>
            <a:ext cx="9829800" cy="1082674"/>
          </a:xfrm>
        </p:spPr>
        <p:txBody>
          <a:bodyPr/>
          <a:lstStyle/>
          <a:p>
            <a:r>
              <a:rPr lang="sl-SI" dirty="0" smtClean="0"/>
              <a:t>Igra: Kocka, povej… (igra v skupinah)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479376" y="1268760"/>
            <a:ext cx="5433744" cy="388843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sl-SI" b="1" dirty="0" smtClean="0"/>
              <a:t>Navodilo </a:t>
            </a:r>
            <a:r>
              <a:rPr lang="sl-SI" b="1" dirty="0"/>
              <a:t>za igro</a:t>
            </a:r>
            <a:r>
              <a:rPr lang="sl-SI" dirty="0"/>
              <a:t>:</a:t>
            </a:r>
          </a:p>
          <a:p>
            <a:r>
              <a:rPr lang="it-IT" dirty="0" err="1" smtClean="0"/>
              <a:t>tekmovalec</a:t>
            </a:r>
            <a:r>
              <a:rPr lang="it-IT" dirty="0" smtClean="0"/>
              <a:t> </a:t>
            </a:r>
            <a:r>
              <a:rPr lang="it-IT" dirty="0" err="1"/>
              <a:t>vrže</a:t>
            </a:r>
            <a:r>
              <a:rPr lang="it-IT" dirty="0"/>
              <a:t> </a:t>
            </a:r>
            <a:r>
              <a:rPr lang="it-IT" dirty="0" err="1"/>
              <a:t>kocko</a:t>
            </a:r>
            <a:r>
              <a:rPr lang="it-IT" dirty="0"/>
              <a:t> in </a:t>
            </a:r>
            <a:r>
              <a:rPr lang="it-IT" dirty="0" err="1"/>
              <a:t>glede</a:t>
            </a:r>
            <a:r>
              <a:rPr lang="it-IT" dirty="0"/>
              <a:t> </a:t>
            </a:r>
            <a:r>
              <a:rPr lang="it-IT" dirty="0" err="1"/>
              <a:t>na</a:t>
            </a:r>
            <a:r>
              <a:rPr lang="it-IT" dirty="0"/>
              <a:t> </a:t>
            </a:r>
            <a:r>
              <a:rPr lang="it-IT" dirty="0" err="1"/>
              <a:t>dobljeno</a:t>
            </a:r>
            <a:r>
              <a:rPr lang="it-IT" dirty="0"/>
              <a:t> </a:t>
            </a:r>
            <a:r>
              <a:rPr lang="it-IT" dirty="0" err="1"/>
              <a:t>število</a:t>
            </a:r>
            <a:r>
              <a:rPr lang="it-IT" dirty="0"/>
              <a:t>, </a:t>
            </a:r>
            <a:r>
              <a:rPr lang="it-IT" dirty="0" err="1"/>
              <a:t>opravi</a:t>
            </a:r>
            <a:r>
              <a:rPr lang="it-IT" dirty="0"/>
              <a:t> </a:t>
            </a:r>
            <a:r>
              <a:rPr lang="it-IT" dirty="0" err="1"/>
              <a:t>nalogo</a:t>
            </a:r>
            <a:r>
              <a:rPr lang="it-IT" dirty="0"/>
              <a:t>,</a:t>
            </a:r>
          </a:p>
          <a:p>
            <a:r>
              <a:rPr lang="sl-SI" dirty="0" smtClean="0"/>
              <a:t>ostali </a:t>
            </a:r>
            <a:r>
              <a:rPr lang="sl-SI" dirty="0"/>
              <a:t>učenci so poslušalci, ki s ploskanjem nagradijo opravljeno nalogo/jakost ploskanja …</a:t>
            </a:r>
          </a:p>
          <a:p>
            <a:pPr marL="0" indent="0">
              <a:buNone/>
            </a:pPr>
            <a:r>
              <a:rPr lang="sl-SI" b="1" dirty="0" smtClean="0"/>
              <a:t>Primeri </a:t>
            </a:r>
            <a:r>
              <a:rPr lang="sl-SI" b="1" dirty="0"/>
              <a:t>nalog:</a:t>
            </a:r>
            <a:endParaRPr lang="sl-SI" dirty="0"/>
          </a:p>
          <a:p>
            <a:r>
              <a:rPr lang="sl-SI" dirty="0" smtClean="0"/>
              <a:t>1 </a:t>
            </a:r>
            <a:r>
              <a:rPr lang="sl-SI" dirty="0"/>
              <a:t>… beri čim hitreje …</a:t>
            </a:r>
          </a:p>
          <a:p>
            <a:r>
              <a:rPr lang="pl-PL" dirty="0" smtClean="0"/>
              <a:t>2 </a:t>
            </a:r>
            <a:r>
              <a:rPr lang="pl-PL" dirty="0"/>
              <a:t>… v tekstu spremeni 3. osebo v 1. osebo </a:t>
            </a:r>
            <a:r>
              <a:rPr lang="pl-PL" dirty="0" smtClean="0"/>
              <a:t>…</a:t>
            </a:r>
          </a:p>
          <a:p>
            <a:r>
              <a:rPr lang="pl-PL" dirty="0" smtClean="0"/>
              <a:t>3. ...beri od zadaj naprej...</a:t>
            </a:r>
          </a:p>
          <a:p>
            <a:r>
              <a:rPr lang="pl-PL" dirty="0" smtClean="0"/>
              <a:t>4. ...Hodi in beri...</a:t>
            </a:r>
          </a:p>
          <a:p>
            <a:r>
              <a:rPr lang="pl-PL" dirty="0" smtClean="0"/>
              <a:t>5. ...izpusti vse povedke...</a:t>
            </a:r>
          </a:p>
          <a:p>
            <a:r>
              <a:rPr lang="pl-PL" dirty="0" smtClean="0"/>
              <a:t>6. ...za vsakim samoglasnikom izgovori črko „p”...(papagajščina)</a:t>
            </a:r>
            <a:endParaRPr lang="pl-PL" dirty="0"/>
          </a:p>
          <a:p>
            <a:endParaRPr lang="sl-SI" dirty="0"/>
          </a:p>
          <a:p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sl-SI" b="1" dirty="0"/>
              <a:t>Kaj potrebujemo:</a:t>
            </a:r>
            <a:endParaRPr lang="sl-SI" dirty="0"/>
          </a:p>
          <a:p>
            <a:r>
              <a:rPr lang="sl-SI" dirty="0" smtClean="0"/>
              <a:t>kocko</a:t>
            </a:r>
            <a:r>
              <a:rPr lang="sl-SI" dirty="0"/>
              <a:t>,</a:t>
            </a:r>
          </a:p>
          <a:p>
            <a:r>
              <a:rPr lang="pl-PL" dirty="0" smtClean="0"/>
              <a:t>na </a:t>
            </a:r>
            <a:r>
              <a:rPr lang="pl-PL" dirty="0"/>
              <a:t>listu zapisane naloge za branje od 1 do 6</a:t>
            </a:r>
            <a:r>
              <a:rPr lang="pl-PL" b="1" dirty="0"/>
              <a:t>,</a:t>
            </a:r>
            <a:endParaRPr lang="pl-PL" dirty="0"/>
          </a:p>
          <a:p>
            <a:r>
              <a:rPr lang="sl-SI" dirty="0" smtClean="0"/>
              <a:t>besedilo.</a:t>
            </a:r>
            <a:endParaRPr lang="sl-SI" dirty="0"/>
          </a:p>
          <a:p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8048" y="3861048"/>
            <a:ext cx="2006352" cy="200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46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troci prijatelji 16 x 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246697_TF03896101" id="{3E472B06-B34B-42E3-B9D9-920E30427EF9}" vid="{728DEFFC-0C14-4010-8E42-62EE2C6468F1}"/>
    </a:ext>
  </a:extLst>
</a:theme>
</file>

<file path=ppt/theme/theme2.xml><?xml version="1.0" encoding="utf-8"?>
<a:theme xmlns:a="http://schemas.openxmlformats.org/drawingml/2006/main" name="Officeova tema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A15C6C-6BB6-4DB6-B7D6-7F14EAB2CC5C}">
  <ds:schemaRefs>
    <ds:schemaRef ds:uri="http://purl.org/dc/elements/1.1/"/>
    <ds:schemaRef ds:uri="http://schemas.openxmlformats.org/package/2006/metadata/core-properties"/>
    <ds:schemaRef ds:uri="a4f35948-e619-41b3-aa29-22878b09cfd2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microsoft.com/office/infopath/2007/PartnerControls"/>
    <ds:schemaRef ds:uri="40262f94-9f35-4ac3-9a90-690165a166b7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Izobraževalna predstavitev z motivom otrok na šolskem igrišču, album (širokozaslonsko)</Template>
  <TotalTime>325</TotalTime>
  <Words>782</Words>
  <Application>Microsoft Office PowerPoint</Application>
  <PresentationFormat>Širokozaslonsko</PresentationFormat>
  <Paragraphs>99</Paragraphs>
  <Slides>10</Slides>
  <Notes>4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3" baseType="lpstr">
      <vt:lpstr>Arial</vt:lpstr>
      <vt:lpstr>Times New Roman</vt:lpstr>
      <vt:lpstr>Otroci prijatelji 16 x 9</vt:lpstr>
      <vt:lpstr>„KNJIGA JE KRALJICA“ </vt:lpstr>
      <vt:lpstr>Pogovor</vt:lpstr>
      <vt:lpstr>Primož Suhodolčan – naš današnji gost </vt:lpstr>
      <vt:lpstr>Ogled njegovih književnih del.</vt:lpstr>
      <vt:lpstr>Reši kviz v spletni učilnici: Knjižni kviz P. Suhodolčan</vt:lpstr>
      <vt:lpstr>USTVARJALNE DELAVNICE – 4. razred </vt:lpstr>
      <vt:lpstr>USTVARJALNE DELAVNICE – 5. razred </vt:lpstr>
      <vt:lpstr>Črkatlon – gibalna igra</vt:lpstr>
      <vt:lpstr>Igra: Kocka, povej… (igra v skupinah)</vt:lpstr>
      <vt:lpstr>Igra: Ko besede oživijo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„KNJIGA JE KRALJICA“</dc:title>
  <dc:creator>Knjiznica</dc:creator>
  <cp:keywords/>
  <cp:lastModifiedBy>Knjiznica</cp:lastModifiedBy>
  <cp:revision>27</cp:revision>
  <dcterms:created xsi:type="dcterms:W3CDTF">2023-09-25T06:21:05Z</dcterms:created>
  <dcterms:modified xsi:type="dcterms:W3CDTF">2023-09-28T09:41:59Z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